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57" r:id="rId3"/>
    <p:sldId id="284" r:id="rId4"/>
    <p:sldId id="285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86" r:id="rId23"/>
    <p:sldId id="275" r:id="rId24"/>
    <p:sldId id="276" r:id="rId25"/>
    <p:sldId id="277" r:id="rId26"/>
    <p:sldId id="278" r:id="rId27"/>
    <p:sldId id="280" r:id="rId28"/>
    <p:sldId id="279" r:id="rId29"/>
    <p:sldId id="281" r:id="rId30"/>
    <p:sldId id="282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2" d="100"/>
          <a:sy n="52" d="100"/>
        </p:scale>
        <p:origin x="-2328" y="-10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4" y="16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5765BB-2657-4E74-853F-EC508C58473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E3356F-A69E-419F-9988-1ADF30D65BE4}">
      <dgm:prSet phldrT="[Text]"/>
      <dgm:spPr/>
      <dgm:t>
        <a:bodyPr/>
        <a:lstStyle/>
        <a:p>
          <a:r>
            <a:rPr lang="en-US" dirty="0" smtClean="0"/>
            <a:t>Sensory Memory</a:t>
          </a:r>
          <a:endParaRPr lang="en-US" dirty="0"/>
        </a:p>
      </dgm:t>
    </dgm:pt>
    <dgm:pt modelId="{5F2BA814-772B-4AAE-85B9-4B78575476B8}" type="parTrans" cxnId="{9AF7EC71-ECFE-428F-A330-7256946BBFFB}">
      <dgm:prSet/>
      <dgm:spPr/>
      <dgm:t>
        <a:bodyPr/>
        <a:lstStyle/>
        <a:p>
          <a:endParaRPr lang="en-US"/>
        </a:p>
      </dgm:t>
    </dgm:pt>
    <dgm:pt modelId="{18ACD01D-845C-46A5-A7C6-F79ABE924BF2}" type="sibTrans" cxnId="{9AF7EC71-ECFE-428F-A330-7256946BBFFB}">
      <dgm:prSet/>
      <dgm:spPr/>
      <dgm:t>
        <a:bodyPr/>
        <a:lstStyle/>
        <a:p>
          <a:endParaRPr lang="en-US"/>
        </a:p>
      </dgm:t>
    </dgm:pt>
    <dgm:pt modelId="{46C08349-240D-4784-810A-5E19B77F4D2F}">
      <dgm:prSet phldrT="[Text]"/>
      <dgm:spPr/>
      <dgm:t>
        <a:bodyPr/>
        <a:lstStyle/>
        <a:p>
          <a:r>
            <a:rPr lang="en-US" dirty="0" smtClean="0"/>
            <a:t>Short-Term Memory</a:t>
          </a:r>
          <a:endParaRPr lang="en-US" dirty="0"/>
        </a:p>
      </dgm:t>
    </dgm:pt>
    <dgm:pt modelId="{40E65B2F-7313-4166-945C-CC0D07619CA2}" type="parTrans" cxnId="{2D3CA0B9-E4F5-4B9C-8166-2BA997D9F426}">
      <dgm:prSet/>
      <dgm:spPr/>
      <dgm:t>
        <a:bodyPr/>
        <a:lstStyle/>
        <a:p>
          <a:endParaRPr lang="en-US"/>
        </a:p>
      </dgm:t>
    </dgm:pt>
    <dgm:pt modelId="{88973DBB-D85B-4509-98F5-32561E4C7415}" type="sibTrans" cxnId="{2D3CA0B9-E4F5-4B9C-8166-2BA997D9F426}">
      <dgm:prSet/>
      <dgm:spPr/>
      <dgm:t>
        <a:bodyPr/>
        <a:lstStyle/>
        <a:p>
          <a:endParaRPr lang="en-US"/>
        </a:p>
      </dgm:t>
    </dgm:pt>
    <dgm:pt modelId="{AE8111BA-0A7C-48B4-AF56-8FBF2F1A1FE2}">
      <dgm:prSet phldrT="[Text]"/>
      <dgm:spPr/>
      <dgm:t>
        <a:bodyPr/>
        <a:lstStyle/>
        <a:p>
          <a:r>
            <a:rPr lang="en-US" dirty="0" smtClean="0"/>
            <a:t>Long-Term Memory</a:t>
          </a:r>
          <a:endParaRPr lang="en-US" dirty="0"/>
        </a:p>
      </dgm:t>
    </dgm:pt>
    <dgm:pt modelId="{4DB927DA-D00A-4E4A-95B4-42EFA4C75B74}" type="parTrans" cxnId="{7FCEEBC5-1FDE-46B5-9E9F-C483F78C4358}">
      <dgm:prSet/>
      <dgm:spPr/>
      <dgm:t>
        <a:bodyPr/>
        <a:lstStyle/>
        <a:p>
          <a:endParaRPr lang="en-US"/>
        </a:p>
      </dgm:t>
    </dgm:pt>
    <dgm:pt modelId="{D69BEC87-2136-4497-B812-F6D771C919AC}" type="sibTrans" cxnId="{7FCEEBC5-1FDE-46B5-9E9F-C483F78C4358}">
      <dgm:prSet/>
      <dgm:spPr/>
      <dgm:t>
        <a:bodyPr/>
        <a:lstStyle/>
        <a:p>
          <a:endParaRPr lang="en-US"/>
        </a:p>
      </dgm:t>
    </dgm:pt>
    <dgm:pt modelId="{4EC393C8-456C-4492-A7C8-6E0B48946311}" type="pres">
      <dgm:prSet presAssocID="{C15765BB-2657-4E74-853F-EC508C58473F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B761470-E409-44A0-A439-7AE64730EFAE}" type="pres">
      <dgm:prSet presAssocID="{AAE3356F-A69E-419F-9988-1ADF30D65BE4}" presName="node" presStyleLbl="node1" presStyleIdx="0" presStyleCnt="3" custScaleX="39433" custScaleY="255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3C023D-8A01-4C46-B77C-010D3263D80F}" type="pres">
      <dgm:prSet presAssocID="{18ACD01D-845C-46A5-A7C6-F79ABE924BF2}" presName="sibTrans" presStyleLbl="sibTrans2D1" presStyleIdx="0" presStyleCnt="2" custScaleY="44923"/>
      <dgm:spPr/>
      <dgm:t>
        <a:bodyPr/>
        <a:lstStyle/>
        <a:p>
          <a:endParaRPr lang="en-US"/>
        </a:p>
      </dgm:t>
    </dgm:pt>
    <dgm:pt modelId="{0FE597BE-E5DE-4393-9217-7754887D6E4F}" type="pres">
      <dgm:prSet presAssocID="{18ACD01D-845C-46A5-A7C6-F79ABE924BF2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89F9E36C-F9A6-4E4B-8134-7A1CEA6DA62B}" type="pres">
      <dgm:prSet presAssocID="{46C08349-240D-4784-810A-5E19B77F4D2F}" presName="node" presStyleLbl="node1" presStyleIdx="1" presStyleCnt="3" custScaleX="39433" custScaleY="255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F5627F-ED38-47AD-B425-7629AEFBCF92}" type="pres">
      <dgm:prSet presAssocID="{88973DBB-D85B-4509-98F5-32561E4C7415}" presName="sibTrans" presStyleLbl="sibTrans2D1" presStyleIdx="1" presStyleCnt="2" custScaleY="44923"/>
      <dgm:spPr/>
      <dgm:t>
        <a:bodyPr/>
        <a:lstStyle/>
        <a:p>
          <a:endParaRPr lang="en-US"/>
        </a:p>
      </dgm:t>
    </dgm:pt>
    <dgm:pt modelId="{BE91E85B-1987-4DF1-A6D8-C77EB1302783}" type="pres">
      <dgm:prSet presAssocID="{88973DBB-D85B-4509-98F5-32561E4C7415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D8DF6E6F-3904-4BBC-BF0C-E15B64F192CF}" type="pres">
      <dgm:prSet presAssocID="{AE8111BA-0A7C-48B4-AF56-8FBF2F1A1FE2}" presName="node" presStyleLbl="node1" presStyleIdx="2" presStyleCnt="3" custScaleX="39433" custScaleY="255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D3CA0B9-E4F5-4B9C-8166-2BA997D9F426}" srcId="{C15765BB-2657-4E74-853F-EC508C58473F}" destId="{46C08349-240D-4784-810A-5E19B77F4D2F}" srcOrd="1" destOrd="0" parTransId="{40E65B2F-7313-4166-945C-CC0D07619CA2}" sibTransId="{88973DBB-D85B-4509-98F5-32561E4C7415}"/>
    <dgm:cxn modelId="{7FCEEBC5-1FDE-46B5-9E9F-C483F78C4358}" srcId="{C15765BB-2657-4E74-853F-EC508C58473F}" destId="{AE8111BA-0A7C-48B4-AF56-8FBF2F1A1FE2}" srcOrd="2" destOrd="0" parTransId="{4DB927DA-D00A-4E4A-95B4-42EFA4C75B74}" sibTransId="{D69BEC87-2136-4497-B812-F6D771C919AC}"/>
    <dgm:cxn modelId="{F009CB9A-C8C5-4E0D-AA95-DD1A58368543}" type="presOf" srcId="{AAE3356F-A69E-419F-9988-1ADF30D65BE4}" destId="{3B761470-E409-44A0-A439-7AE64730EFAE}" srcOrd="0" destOrd="0" presId="urn:microsoft.com/office/officeart/2005/8/layout/process1"/>
    <dgm:cxn modelId="{C87548DB-F1F4-4545-A268-AEB9564A3D94}" type="presOf" srcId="{88973DBB-D85B-4509-98F5-32561E4C7415}" destId="{BE91E85B-1987-4DF1-A6D8-C77EB1302783}" srcOrd="1" destOrd="0" presId="urn:microsoft.com/office/officeart/2005/8/layout/process1"/>
    <dgm:cxn modelId="{3FDC1C5A-2C47-4635-8A32-F6937BFAE84C}" type="presOf" srcId="{AE8111BA-0A7C-48B4-AF56-8FBF2F1A1FE2}" destId="{D8DF6E6F-3904-4BBC-BF0C-E15B64F192CF}" srcOrd="0" destOrd="0" presId="urn:microsoft.com/office/officeart/2005/8/layout/process1"/>
    <dgm:cxn modelId="{AE3C61FD-6586-4A02-915C-9C4DBB4195A2}" type="presOf" srcId="{46C08349-240D-4784-810A-5E19B77F4D2F}" destId="{89F9E36C-F9A6-4E4B-8134-7A1CEA6DA62B}" srcOrd="0" destOrd="0" presId="urn:microsoft.com/office/officeart/2005/8/layout/process1"/>
    <dgm:cxn modelId="{93AE8C0D-7A11-4321-8ACB-CE13E3844F3D}" type="presOf" srcId="{C15765BB-2657-4E74-853F-EC508C58473F}" destId="{4EC393C8-456C-4492-A7C8-6E0B48946311}" srcOrd="0" destOrd="0" presId="urn:microsoft.com/office/officeart/2005/8/layout/process1"/>
    <dgm:cxn modelId="{9648B5BE-5BB8-4B07-8EAD-F2F85D2AD47A}" type="presOf" srcId="{88973DBB-D85B-4509-98F5-32561E4C7415}" destId="{A0F5627F-ED38-47AD-B425-7629AEFBCF92}" srcOrd="0" destOrd="0" presId="urn:microsoft.com/office/officeart/2005/8/layout/process1"/>
    <dgm:cxn modelId="{699462E2-C913-415E-8596-91D6C0CE3D66}" type="presOf" srcId="{18ACD01D-845C-46A5-A7C6-F79ABE924BF2}" destId="{0FE597BE-E5DE-4393-9217-7754887D6E4F}" srcOrd="1" destOrd="0" presId="urn:microsoft.com/office/officeart/2005/8/layout/process1"/>
    <dgm:cxn modelId="{9D8BA905-9A12-41D2-B8B0-695557B6584F}" type="presOf" srcId="{18ACD01D-845C-46A5-A7C6-F79ABE924BF2}" destId="{0A3C023D-8A01-4C46-B77C-010D3263D80F}" srcOrd="0" destOrd="0" presId="urn:microsoft.com/office/officeart/2005/8/layout/process1"/>
    <dgm:cxn modelId="{9AF7EC71-ECFE-428F-A330-7256946BBFFB}" srcId="{C15765BB-2657-4E74-853F-EC508C58473F}" destId="{AAE3356F-A69E-419F-9988-1ADF30D65BE4}" srcOrd="0" destOrd="0" parTransId="{5F2BA814-772B-4AAE-85B9-4B78575476B8}" sibTransId="{18ACD01D-845C-46A5-A7C6-F79ABE924BF2}"/>
    <dgm:cxn modelId="{7C0A8631-3E06-45DD-9C34-217FE61FBDFF}" type="presParOf" srcId="{4EC393C8-456C-4492-A7C8-6E0B48946311}" destId="{3B761470-E409-44A0-A439-7AE64730EFAE}" srcOrd="0" destOrd="0" presId="urn:microsoft.com/office/officeart/2005/8/layout/process1"/>
    <dgm:cxn modelId="{6045C980-5FDF-49C6-832E-D056A019B3CE}" type="presParOf" srcId="{4EC393C8-456C-4492-A7C8-6E0B48946311}" destId="{0A3C023D-8A01-4C46-B77C-010D3263D80F}" srcOrd="1" destOrd="0" presId="urn:microsoft.com/office/officeart/2005/8/layout/process1"/>
    <dgm:cxn modelId="{08CE31BC-2BCD-4D85-BB2A-A20951B15C91}" type="presParOf" srcId="{0A3C023D-8A01-4C46-B77C-010D3263D80F}" destId="{0FE597BE-E5DE-4393-9217-7754887D6E4F}" srcOrd="0" destOrd="0" presId="urn:microsoft.com/office/officeart/2005/8/layout/process1"/>
    <dgm:cxn modelId="{B4FB62F2-310C-4653-8AD5-05E48DC718E1}" type="presParOf" srcId="{4EC393C8-456C-4492-A7C8-6E0B48946311}" destId="{89F9E36C-F9A6-4E4B-8134-7A1CEA6DA62B}" srcOrd="2" destOrd="0" presId="urn:microsoft.com/office/officeart/2005/8/layout/process1"/>
    <dgm:cxn modelId="{07CFDBA0-67BE-4EC6-91C3-9CC95FCB07F3}" type="presParOf" srcId="{4EC393C8-456C-4492-A7C8-6E0B48946311}" destId="{A0F5627F-ED38-47AD-B425-7629AEFBCF92}" srcOrd="3" destOrd="0" presId="urn:microsoft.com/office/officeart/2005/8/layout/process1"/>
    <dgm:cxn modelId="{14905BFC-3212-4A11-B1BE-62BE41F65B26}" type="presParOf" srcId="{A0F5627F-ED38-47AD-B425-7629AEFBCF92}" destId="{BE91E85B-1987-4DF1-A6D8-C77EB1302783}" srcOrd="0" destOrd="0" presId="urn:microsoft.com/office/officeart/2005/8/layout/process1"/>
    <dgm:cxn modelId="{DB218999-7D13-4F98-A3D6-9299EFEAEFC1}" type="presParOf" srcId="{4EC393C8-456C-4492-A7C8-6E0B48946311}" destId="{D8DF6E6F-3904-4BBC-BF0C-E15B64F192C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61470-E409-44A0-A439-7AE64730EFAE}">
      <dsp:nvSpPr>
        <dsp:cNvPr id="0" name=""/>
        <dsp:cNvSpPr/>
      </dsp:nvSpPr>
      <dsp:spPr>
        <a:xfrm>
          <a:off x="2747" y="1739509"/>
          <a:ext cx="1438428" cy="5849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Sensory Memory</a:t>
          </a:r>
          <a:endParaRPr lang="en-US" sz="1600" kern="1200" dirty="0"/>
        </a:p>
      </dsp:txBody>
      <dsp:txXfrm>
        <a:off x="19881" y="1756643"/>
        <a:ext cx="1404160" cy="550713"/>
      </dsp:txXfrm>
    </dsp:sp>
    <dsp:sp modelId="{0A3C023D-8A01-4C46-B77C-010D3263D80F}">
      <dsp:nvSpPr>
        <dsp:cNvPr id="0" name=""/>
        <dsp:cNvSpPr/>
      </dsp:nvSpPr>
      <dsp:spPr>
        <a:xfrm>
          <a:off x="1805952" y="1828802"/>
          <a:ext cx="773328" cy="4063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1805952" y="1910081"/>
        <a:ext cx="651410" cy="243837"/>
      </dsp:txXfrm>
    </dsp:sp>
    <dsp:sp modelId="{89F9E36C-F9A6-4E4B-8134-7A1CEA6DA62B}">
      <dsp:nvSpPr>
        <dsp:cNvPr id="0" name=""/>
        <dsp:cNvSpPr/>
      </dsp:nvSpPr>
      <dsp:spPr>
        <a:xfrm>
          <a:off x="2900285" y="1739509"/>
          <a:ext cx="1438428" cy="5849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Short-Term Memory</a:t>
          </a:r>
          <a:endParaRPr lang="en-US" sz="1600" kern="1200" dirty="0"/>
        </a:p>
      </dsp:txBody>
      <dsp:txXfrm>
        <a:off x="2917419" y="1756643"/>
        <a:ext cx="1404160" cy="550713"/>
      </dsp:txXfrm>
    </dsp:sp>
    <dsp:sp modelId="{A0F5627F-ED38-47AD-B425-7629AEFBCF92}">
      <dsp:nvSpPr>
        <dsp:cNvPr id="0" name=""/>
        <dsp:cNvSpPr/>
      </dsp:nvSpPr>
      <dsp:spPr>
        <a:xfrm>
          <a:off x="4703491" y="1828802"/>
          <a:ext cx="773328" cy="4063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4703491" y="1910081"/>
        <a:ext cx="651410" cy="243837"/>
      </dsp:txXfrm>
    </dsp:sp>
    <dsp:sp modelId="{D8DF6E6F-3904-4BBC-BF0C-E15B64F192CF}">
      <dsp:nvSpPr>
        <dsp:cNvPr id="0" name=""/>
        <dsp:cNvSpPr/>
      </dsp:nvSpPr>
      <dsp:spPr>
        <a:xfrm>
          <a:off x="5797824" y="1739509"/>
          <a:ext cx="1438428" cy="5849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Long-Term Memory</a:t>
          </a:r>
          <a:endParaRPr lang="en-US" sz="1600" kern="1200" dirty="0"/>
        </a:p>
      </dsp:txBody>
      <dsp:txXfrm>
        <a:off x="5814958" y="1756643"/>
        <a:ext cx="1404160" cy="5507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BB4EB8FF-8128-41E0-9946-F2CE229F39E2}" type="datetimeFigureOut">
              <a:rPr lang="en-US" smtClean="0"/>
              <a:t>6/1/2012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556C5802-1898-4478-9B57-369AE11AF5B0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PSY100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Attention &amp; Memory (Ch. 7)</a:t>
            </a:r>
          </a:p>
          <a:p>
            <a:r>
              <a:rPr lang="en-US" dirty="0" smtClean="0"/>
              <a:t>Thinking &amp; Intelligence (Ch. 8)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476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Sensory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7498080" cy="51054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“Trace” of sensory input</a:t>
            </a:r>
          </a:p>
          <a:p>
            <a:r>
              <a:rPr lang="en-US" dirty="0" smtClean="0"/>
              <a:t>Lasts only a fraction of a second</a:t>
            </a:r>
          </a:p>
          <a:p>
            <a:r>
              <a:rPr lang="en-US" dirty="0" smtClean="0"/>
              <a:t>Very large capacity</a:t>
            </a:r>
          </a:p>
          <a:p>
            <a:r>
              <a:rPr lang="en-US" dirty="0" smtClean="0"/>
              <a:t>George </a:t>
            </a:r>
            <a:r>
              <a:rPr lang="en-US" dirty="0" err="1" smtClean="0"/>
              <a:t>Sperling</a:t>
            </a:r>
            <a:r>
              <a:rPr lang="en-US" dirty="0" smtClean="0"/>
              <a:t> (1960):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r>
              <a:rPr lang="en-US" dirty="0" smtClean="0"/>
              <a:t>Shown for just 1/20</a:t>
            </a:r>
            <a:r>
              <a:rPr lang="en-US" baseline="30000" dirty="0" smtClean="0"/>
              <a:t>th</a:t>
            </a:r>
            <a:r>
              <a:rPr lang="en-US" dirty="0" smtClean="0"/>
              <a:t> of a second!</a:t>
            </a:r>
          </a:p>
          <a:p>
            <a:pPr lvl="1"/>
            <a:r>
              <a:rPr lang="en-US" dirty="0" smtClean="0"/>
              <a:t>Participants could recall any one row</a:t>
            </a:r>
          </a:p>
          <a:p>
            <a:pPr marL="402336" lvl="1" indent="0">
              <a:buNone/>
            </a:pPr>
            <a:r>
              <a:rPr lang="en-US" dirty="0" smtClean="0"/>
              <a:t>(but not the others)</a:t>
            </a:r>
          </a:p>
          <a:p>
            <a:pPr lvl="1"/>
            <a:r>
              <a:rPr lang="en-US" dirty="0" smtClean="0"/>
              <a:t>Ability goes away as delay increases</a:t>
            </a:r>
          </a:p>
          <a:p>
            <a:pPr marL="82296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42118" y="3422206"/>
            <a:ext cx="31341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 	T	F	B</a:t>
            </a:r>
          </a:p>
          <a:p>
            <a:r>
              <a:rPr lang="en-US" dirty="0" smtClean="0"/>
              <a:t>Q	Z	C	R</a:t>
            </a:r>
          </a:p>
          <a:p>
            <a:r>
              <a:rPr lang="en-US" dirty="0" smtClean="0"/>
              <a:t>K	P	S	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37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Short-Term Memory (Working Memory)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Lasts 20-30s without rehearsal</a:t>
            </a:r>
          </a:p>
          <a:p>
            <a:r>
              <a:rPr lang="en-US" dirty="0" smtClean="0"/>
              <a:t>Capacity of 7 ± 2 items</a:t>
            </a:r>
          </a:p>
          <a:p>
            <a:r>
              <a:rPr lang="en-US" dirty="0" smtClean="0"/>
              <a:t>Can increase capacity by chunking</a:t>
            </a:r>
          </a:p>
          <a:p>
            <a:pPr lvl="1"/>
            <a:r>
              <a:rPr lang="en-US" dirty="0" smtClean="0"/>
              <a:t>12071941 – hard to remember</a:t>
            </a:r>
          </a:p>
          <a:p>
            <a:pPr lvl="1"/>
            <a:r>
              <a:rPr lang="en-US" dirty="0" smtClean="0"/>
              <a:t>12/07/1941 – easier to remember</a:t>
            </a:r>
          </a:p>
        </p:txBody>
      </p:sp>
      <p:sp>
        <p:nvSpPr>
          <p:cNvPr id="4" name="Flowchart: Alternate Process 3"/>
          <p:cNvSpPr/>
          <p:nvPr/>
        </p:nvSpPr>
        <p:spPr>
          <a:xfrm>
            <a:off x="5181600" y="5181600"/>
            <a:ext cx="1524000" cy="762000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Central Executive</a:t>
            </a:r>
            <a:endParaRPr lang="en-US" dirty="0"/>
          </a:p>
        </p:txBody>
      </p:sp>
      <p:sp>
        <p:nvSpPr>
          <p:cNvPr id="6" name="Flowchart: Alternate Process 5"/>
          <p:cNvSpPr/>
          <p:nvPr/>
        </p:nvSpPr>
        <p:spPr>
          <a:xfrm>
            <a:off x="2438400" y="4343400"/>
            <a:ext cx="1524000" cy="762000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Phonological Loop</a:t>
            </a:r>
            <a:endParaRPr lang="en-US" dirty="0"/>
          </a:p>
        </p:txBody>
      </p:sp>
      <p:sp>
        <p:nvSpPr>
          <p:cNvPr id="7" name="Flowchart: Alternate Process 6"/>
          <p:cNvSpPr/>
          <p:nvPr/>
        </p:nvSpPr>
        <p:spPr>
          <a:xfrm>
            <a:off x="2437688" y="5181600"/>
            <a:ext cx="1524000" cy="762000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Visuospatial</a:t>
            </a:r>
            <a:r>
              <a:rPr lang="en-US" dirty="0" smtClean="0"/>
              <a:t> Sketchpad</a:t>
            </a:r>
            <a:endParaRPr lang="en-US" dirty="0"/>
          </a:p>
        </p:txBody>
      </p:sp>
      <p:sp>
        <p:nvSpPr>
          <p:cNvPr id="8" name="Flowchart: Alternate Process 7"/>
          <p:cNvSpPr/>
          <p:nvPr/>
        </p:nvSpPr>
        <p:spPr>
          <a:xfrm>
            <a:off x="2437688" y="6019800"/>
            <a:ext cx="1524000" cy="762000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Episodic Buffer</a:t>
            </a:r>
            <a:endParaRPr lang="en-US" dirty="0"/>
          </a:p>
        </p:txBody>
      </p:sp>
      <p:sp>
        <p:nvSpPr>
          <p:cNvPr id="9" name="Left-Right Arrow 8"/>
          <p:cNvSpPr/>
          <p:nvPr/>
        </p:nvSpPr>
        <p:spPr>
          <a:xfrm>
            <a:off x="4114800" y="5410200"/>
            <a:ext cx="914400" cy="3048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-Right Arrow 10"/>
          <p:cNvSpPr/>
          <p:nvPr/>
        </p:nvSpPr>
        <p:spPr>
          <a:xfrm rot="2014783">
            <a:off x="4122793" y="4691642"/>
            <a:ext cx="914400" cy="3048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-Right Arrow 11"/>
          <p:cNvSpPr/>
          <p:nvPr/>
        </p:nvSpPr>
        <p:spPr>
          <a:xfrm rot="19769575">
            <a:off x="4130787" y="6096000"/>
            <a:ext cx="914400" cy="3048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-Right Arrow 12"/>
          <p:cNvSpPr/>
          <p:nvPr/>
        </p:nvSpPr>
        <p:spPr>
          <a:xfrm>
            <a:off x="6858000" y="5410200"/>
            <a:ext cx="914400" cy="3048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883495" y="5239434"/>
            <a:ext cx="121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Long-Term Memory</a:t>
            </a:r>
            <a:endParaRPr lang="en-US" dirty="0"/>
          </a:p>
        </p:txBody>
      </p:sp>
      <p:sp>
        <p:nvSpPr>
          <p:cNvPr id="14" name="Curved Right Arrow 13"/>
          <p:cNvSpPr/>
          <p:nvPr/>
        </p:nvSpPr>
        <p:spPr>
          <a:xfrm>
            <a:off x="1903576" y="4464199"/>
            <a:ext cx="457200" cy="56500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Curved Right Arrow 15"/>
          <p:cNvSpPr/>
          <p:nvPr/>
        </p:nvSpPr>
        <p:spPr>
          <a:xfrm>
            <a:off x="1903576" y="5307894"/>
            <a:ext cx="457200" cy="565001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13852" y="6324600"/>
            <a:ext cx="3738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Baddeley’s</a:t>
            </a:r>
            <a:r>
              <a:rPr lang="en-US" dirty="0" smtClean="0"/>
              <a:t> Model of Working Memory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15821" y="4996934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Rehearsal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55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Long-Term Memory (LTM)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Permanent memory storage</a:t>
            </a:r>
          </a:p>
          <a:p>
            <a:r>
              <a:rPr lang="en-US" dirty="0" smtClean="0"/>
              <a:t>Lasts a lifetime</a:t>
            </a:r>
          </a:p>
          <a:p>
            <a:r>
              <a:rPr lang="en-US" dirty="0" smtClean="0"/>
              <a:t>Very large capacity</a:t>
            </a:r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937324" y="3416301"/>
            <a:ext cx="8032750" cy="2219325"/>
            <a:chOff x="0" y="0"/>
            <a:chExt cx="5060" cy="1398"/>
          </a:xfrm>
        </p:grpSpPr>
        <p:sp>
          <p:nvSpPr>
            <p:cNvPr id="5" name="Line 4"/>
            <p:cNvSpPr>
              <a:spLocks noChangeShapeType="1"/>
            </p:cNvSpPr>
            <p:nvPr/>
          </p:nvSpPr>
          <p:spPr bwMode="auto">
            <a:xfrm>
              <a:off x="2529" y="323"/>
              <a:ext cx="1" cy="90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" name="Line 5"/>
            <p:cNvSpPr>
              <a:spLocks noChangeShapeType="1"/>
            </p:cNvSpPr>
            <p:nvPr/>
          </p:nvSpPr>
          <p:spPr bwMode="auto">
            <a:xfrm>
              <a:off x="979" y="413"/>
              <a:ext cx="1" cy="90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3558" y="413"/>
              <a:ext cx="1" cy="90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979" y="413"/>
              <a:ext cx="1550" cy="1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>
              <a:off x="2529" y="413"/>
              <a:ext cx="1029" cy="1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>
              <a:off x="979" y="782"/>
              <a:ext cx="1" cy="89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>
              <a:off x="467" y="871"/>
              <a:ext cx="1" cy="90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>
              <a:off x="1496" y="871"/>
              <a:ext cx="1" cy="90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>
              <a:off x="467" y="871"/>
              <a:ext cx="512" cy="1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979" y="871"/>
              <a:ext cx="517" cy="1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5" name="AutoShape 14"/>
            <p:cNvSpPr>
              <a:spLocks/>
            </p:cNvSpPr>
            <p:nvPr/>
          </p:nvSpPr>
          <p:spPr bwMode="auto">
            <a:xfrm>
              <a:off x="0" y="961"/>
              <a:ext cx="934" cy="4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" name="Rectangle 15"/>
            <p:cNvSpPr>
              <a:spLocks/>
            </p:cNvSpPr>
            <p:nvPr/>
          </p:nvSpPr>
          <p:spPr bwMode="auto">
            <a:xfrm>
              <a:off x="148" y="997"/>
              <a:ext cx="657" cy="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 Episodic</a:t>
              </a:r>
            </a:p>
          </p:txBody>
        </p:sp>
        <p:sp>
          <p:nvSpPr>
            <p:cNvPr id="17" name="Rectangle 16"/>
            <p:cNvSpPr>
              <a:spLocks/>
            </p:cNvSpPr>
            <p:nvPr/>
          </p:nvSpPr>
          <p:spPr bwMode="auto">
            <a:xfrm>
              <a:off x="175" y="1181"/>
              <a:ext cx="585" cy="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Memory</a:t>
              </a:r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auto">
            <a:xfrm>
              <a:off x="0" y="961"/>
              <a:ext cx="934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auto">
            <a:xfrm>
              <a:off x="934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0" name="Line 19"/>
            <p:cNvSpPr>
              <a:spLocks noChangeShapeType="1"/>
            </p:cNvSpPr>
            <p:nvPr/>
          </p:nvSpPr>
          <p:spPr bwMode="auto">
            <a:xfrm flipH="1">
              <a:off x="0" y="1397"/>
              <a:ext cx="934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1" name="Line 20"/>
            <p:cNvSpPr>
              <a:spLocks noChangeShapeType="1"/>
            </p:cNvSpPr>
            <p:nvPr/>
          </p:nvSpPr>
          <p:spPr bwMode="auto">
            <a:xfrm rot="10800000" flipH="1">
              <a:off x="0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2" name="AutoShape 21"/>
            <p:cNvSpPr>
              <a:spLocks/>
            </p:cNvSpPr>
            <p:nvPr/>
          </p:nvSpPr>
          <p:spPr bwMode="auto">
            <a:xfrm>
              <a:off x="1029" y="961"/>
              <a:ext cx="934" cy="4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3" name="Rectangle 22"/>
            <p:cNvSpPr>
              <a:spLocks/>
            </p:cNvSpPr>
            <p:nvPr/>
          </p:nvSpPr>
          <p:spPr bwMode="auto">
            <a:xfrm>
              <a:off x="1119" y="997"/>
              <a:ext cx="763" cy="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  Semantic</a:t>
              </a:r>
            </a:p>
          </p:txBody>
        </p:sp>
        <p:sp>
          <p:nvSpPr>
            <p:cNvPr id="24" name="Rectangle 23"/>
            <p:cNvSpPr>
              <a:spLocks/>
            </p:cNvSpPr>
            <p:nvPr/>
          </p:nvSpPr>
          <p:spPr bwMode="auto">
            <a:xfrm>
              <a:off x="1208" y="1181"/>
              <a:ext cx="585" cy="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Memory</a:t>
              </a:r>
            </a:p>
          </p:txBody>
        </p:sp>
        <p:sp>
          <p:nvSpPr>
            <p:cNvPr id="25" name="Line 24"/>
            <p:cNvSpPr>
              <a:spLocks noChangeShapeType="1"/>
            </p:cNvSpPr>
            <p:nvPr/>
          </p:nvSpPr>
          <p:spPr bwMode="auto">
            <a:xfrm>
              <a:off x="1029" y="961"/>
              <a:ext cx="934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6" name="Line 25"/>
            <p:cNvSpPr>
              <a:spLocks noChangeShapeType="1"/>
            </p:cNvSpPr>
            <p:nvPr/>
          </p:nvSpPr>
          <p:spPr bwMode="auto">
            <a:xfrm>
              <a:off x="1963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7" name="Line 26"/>
            <p:cNvSpPr>
              <a:spLocks noChangeShapeType="1"/>
            </p:cNvSpPr>
            <p:nvPr/>
          </p:nvSpPr>
          <p:spPr bwMode="auto">
            <a:xfrm flipH="1">
              <a:off x="1029" y="1397"/>
              <a:ext cx="934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8" name="Line 27"/>
            <p:cNvSpPr>
              <a:spLocks noChangeShapeType="1"/>
            </p:cNvSpPr>
            <p:nvPr/>
          </p:nvSpPr>
          <p:spPr bwMode="auto">
            <a:xfrm rot="10800000" flipH="1">
              <a:off x="1029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9" name="Rectangle 28"/>
            <p:cNvSpPr>
              <a:spLocks/>
            </p:cNvSpPr>
            <p:nvPr/>
          </p:nvSpPr>
          <p:spPr bwMode="auto">
            <a:xfrm>
              <a:off x="271" y="539"/>
              <a:ext cx="1688" cy="217"/>
            </a:xfrm>
            <a:prstGeom prst="rect">
              <a:avLst/>
            </a:prstGeom>
            <a:solidFill>
              <a:schemeClr val="accent1"/>
            </a:solidFill>
            <a:ln w="9525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r>
                <a:rPr lang="en-US" sz="2200" dirty="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Declarative Memory</a:t>
              </a:r>
            </a:p>
          </p:txBody>
        </p:sp>
        <p:sp>
          <p:nvSpPr>
            <p:cNvPr id="30" name="Line 29"/>
            <p:cNvSpPr>
              <a:spLocks noChangeShapeType="1"/>
            </p:cNvSpPr>
            <p:nvPr/>
          </p:nvSpPr>
          <p:spPr bwMode="auto">
            <a:xfrm>
              <a:off x="3558" y="782"/>
              <a:ext cx="1" cy="89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1" name="Line 30"/>
            <p:cNvSpPr>
              <a:spLocks noChangeShapeType="1"/>
            </p:cNvSpPr>
            <p:nvPr/>
          </p:nvSpPr>
          <p:spPr bwMode="auto">
            <a:xfrm>
              <a:off x="2529" y="871"/>
              <a:ext cx="1" cy="90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" name="Line 31"/>
            <p:cNvSpPr>
              <a:spLocks noChangeShapeType="1"/>
            </p:cNvSpPr>
            <p:nvPr/>
          </p:nvSpPr>
          <p:spPr bwMode="auto">
            <a:xfrm>
              <a:off x="3558" y="871"/>
              <a:ext cx="1" cy="90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3" name="Line 32"/>
            <p:cNvSpPr>
              <a:spLocks noChangeShapeType="1"/>
            </p:cNvSpPr>
            <p:nvPr/>
          </p:nvSpPr>
          <p:spPr bwMode="auto">
            <a:xfrm>
              <a:off x="4591" y="871"/>
              <a:ext cx="1" cy="90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4" name="Line 33"/>
            <p:cNvSpPr>
              <a:spLocks noChangeShapeType="1"/>
            </p:cNvSpPr>
            <p:nvPr/>
          </p:nvSpPr>
          <p:spPr bwMode="auto">
            <a:xfrm>
              <a:off x="2529" y="871"/>
              <a:ext cx="1029" cy="1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5" name="Line 34"/>
            <p:cNvSpPr>
              <a:spLocks noChangeShapeType="1"/>
            </p:cNvSpPr>
            <p:nvPr/>
          </p:nvSpPr>
          <p:spPr bwMode="auto">
            <a:xfrm>
              <a:off x="3558" y="871"/>
              <a:ext cx="1033" cy="1"/>
            </a:xfrm>
            <a:prstGeom prst="line">
              <a:avLst/>
            </a:prstGeom>
            <a:noFill/>
            <a:ln w="14288" cap="flat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6" name="AutoShape 35"/>
            <p:cNvSpPr>
              <a:spLocks/>
            </p:cNvSpPr>
            <p:nvPr/>
          </p:nvSpPr>
          <p:spPr bwMode="auto">
            <a:xfrm>
              <a:off x="2058" y="961"/>
              <a:ext cx="938" cy="4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7" name="Rectangle 36"/>
            <p:cNvSpPr>
              <a:spLocks/>
            </p:cNvSpPr>
            <p:nvPr/>
          </p:nvSpPr>
          <p:spPr bwMode="auto">
            <a:xfrm>
              <a:off x="2125" y="997"/>
              <a:ext cx="826" cy="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 Procedural</a:t>
              </a:r>
            </a:p>
          </p:txBody>
        </p:sp>
        <p:sp>
          <p:nvSpPr>
            <p:cNvPr id="38" name="Rectangle 37"/>
            <p:cNvSpPr>
              <a:spLocks/>
            </p:cNvSpPr>
            <p:nvPr/>
          </p:nvSpPr>
          <p:spPr bwMode="auto">
            <a:xfrm>
              <a:off x="2237" y="1181"/>
              <a:ext cx="585" cy="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Memory</a:t>
              </a:r>
            </a:p>
          </p:txBody>
        </p:sp>
        <p:sp>
          <p:nvSpPr>
            <p:cNvPr id="39" name="Line 38"/>
            <p:cNvSpPr>
              <a:spLocks noChangeShapeType="1"/>
            </p:cNvSpPr>
            <p:nvPr/>
          </p:nvSpPr>
          <p:spPr bwMode="auto">
            <a:xfrm>
              <a:off x="2058" y="961"/>
              <a:ext cx="938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0" name="Line 39"/>
            <p:cNvSpPr>
              <a:spLocks noChangeShapeType="1"/>
            </p:cNvSpPr>
            <p:nvPr/>
          </p:nvSpPr>
          <p:spPr bwMode="auto">
            <a:xfrm>
              <a:off x="2996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1" name="Line 40"/>
            <p:cNvSpPr>
              <a:spLocks noChangeShapeType="1"/>
            </p:cNvSpPr>
            <p:nvPr/>
          </p:nvSpPr>
          <p:spPr bwMode="auto">
            <a:xfrm flipH="1">
              <a:off x="2058" y="1397"/>
              <a:ext cx="938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2" name="Line 41"/>
            <p:cNvSpPr>
              <a:spLocks noChangeShapeType="1"/>
            </p:cNvSpPr>
            <p:nvPr/>
          </p:nvSpPr>
          <p:spPr bwMode="auto">
            <a:xfrm rot="10800000" flipH="1">
              <a:off x="2058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3" name="AutoShape 42"/>
            <p:cNvSpPr>
              <a:spLocks/>
            </p:cNvSpPr>
            <p:nvPr/>
          </p:nvSpPr>
          <p:spPr bwMode="auto">
            <a:xfrm>
              <a:off x="3091" y="961"/>
              <a:ext cx="934" cy="4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4" name="Rectangle 43"/>
            <p:cNvSpPr>
              <a:spLocks/>
            </p:cNvSpPr>
            <p:nvPr/>
          </p:nvSpPr>
          <p:spPr bwMode="auto">
            <a:xfrm>
              <a:off x="3248" y="997"/>
              <a:ext cx="648" cy="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Classical</a:t>
              </a:r>
            </a:p>
          </p:txBody>
        </p:sp>
        <p:sp>
          <p:nvSpPr>
            <p:cNvPr id="45" name="Rectangle 44"/>
            <p:cNvSpPr>
              <a:spLocks/>
            </p:cNvSpPr>
            <p:nvPr/>
          </p:nvSpPr>
          <p:spPr bwMode="auto">
            <a:xfrm>
              <a:off x="3127" y="1181"/>
              <a:ext cx="897" cy="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Conditioning</a:t>
              </a:r>
            </a:p>
          </p:txBody>
        </p:sp>
        <p:sp>
          <p:nvSpPr>
            <p:cNvPr id="46" name="Line 45"/>
            <p:cNvSpPr>
              <a:spLocks noChangeShapeType="1"/>
            </p:cNvSpPr>
            <p:nvPr/>
          </p:nvSpPr>
          <p:spPr bwMode="auto">
            <a:xfrm>
              <a:off x="3091" y="961"/>
              <a:ext cx="934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7" name="Line 46"/>
            <p:cNvSpPr>
              <a:spLocks noChangeShapeType="1"/>
            </p:cNvSpPr>
            <p:nvPr/>
          </p:nvSpPr>
          <p:spPr bwMode="auto">
            <a:xfrm>
              <a:off x="4025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8" name="Line 47"/>
            <p:cNvSpPr>
              <a:spLocks noChangeShapeType="1"/>
            </p:cNvSpPr>
            <p:nvPr/>
          </p:nvSpPr>
          <p:spPr bwMode="auto">
            <a:xfrm flipH="1">
              <a:off x="3091" y="1397"/>
              <a:ext cx="934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9" name="Line 48"/>
            <p:cNvSpPr>
              <a:spLocks noChangeShapeType="1"/>
            </p:cNvSpPr>
            <p:nvPr/>
          </p:nvSpPr>
          <p:spPr bwMode="auto">
            <a:xfrm rot="10800000" flipH="1">
              <a:off x="3091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0" name="AutoShape 49"/>
            <p:cNvSpPr>
              <a:spLocks/>
            </p:cNvSpPr>
            <p:nvPr/>
          </p:nvSpPr>
          <p:spPr bwMode="auto">
            <a:xfrm>
              <a:off x="4120" y="961"/>
              <a:ext cx="939" cy="436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1" name="Rectangle 50"/>
            <p:cNvSpPr>
              <a:spLocks/>
            </p:cNvSpPr>
            <p:nvPr/>
          </p:nvSpPr>
          <p:spPr bwMode="auto">
            <a:xfrm>
              <a:off x="4322" y="997"/>
              <a:ext cx="550" cy="17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0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Priming</a:t>
              </a:r>
            </a:p>
          </p:txBody>
        </p:sp>
        <p:sp>
          <p:nvSpPr>
            <p:cNvPr id="52" name="Line 51"/>
            <p:cNvSpPr>
              <a:spLocks noChangeShapeType="1"/>
            </p:cNvSpPr>
            <p:nvPr/>
          </p:nvSpPr>
          <p:spPr bwMode="auto">
            <a:xfrm>
              <a:off x="4120" y="961"/>
              <a:ext cx="939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3" name="Line 52"/>
            <p:cNvSpPr>
              <a:spLocks noChangeShapeType="1"/>
            </p:cNvSpPr>
            <p:nvPr/>
          </p:nvSpPr>
          <p:spPr bwMode="auto">
            <a:xfrm>
              <a:off x="5059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4" name="Line 53"/>
            <p:cNvSpPr>
              <a:spLocks noChangeShapeType="1"/>
            </p:cNvSpPr>
            <p:nvPr/>
          </p:nvSpPr>
          <p:spPr bwMode="auto">
            <a:xfrm flipH="1">
              <a:off x="4120" y="1397"/>
              <a:ext cx="939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5" name="Line 54"/>
            <p:cNvSpPr>
              <a:spLocks noChangeShapeType="1"/>
            </p:cNvSpPr>
            <p:nvPr/>
          </p:nvSpPr>
          <p:spPr bwMode="auto">
            <a:xfrm rot="10800000" flipH="1">
              <a:off x="4120" y="961"/>
              <a:ext cx="1" cy="436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6" name="AutoShape 55"/>
            <p:cNvSpPr>
              <a:spLocks/>
            </p:cNvSpPr>
            <p:nvPr/>
          </p:nvSpPr>
          <p:spPr bwMode="auto">
            <a:xfrm>
              <a:off x="2911" y="503"/>
              <a:ext cx="1294" cy="279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7" name="Rectangle 56"/>
            <p:cNvSpPr>
              <a:spLocks/>
            </p:cNvSpPr>
            <p:nvPr/>
          </p:nvSpPr>
          <p:spPr bwMode="auto">
            <a:xfrm>
              <a:off x="2956" y="539"/>
              <a:ext cx="1240" cy="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20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Implicit Memory</a:t>
              </a:r>
            </a:p>
          </p:txBody>
        </p:sp>
        <p:sp>
          <p:nvSpPr>
            <p:cNvPr id="58" name="Line 57"/>
            <p:cNvSpPr>
              <a:spLocks noChangeShapeType="1"/>
            </p:cNvSpPr>
            <p:nvPr/>
          </p:nvSpPr>
          <p:spPr bwMode="auto">
            <a:xfrm>
              <a:off x="2911" y="503"/>
              <a:ext cx="1294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9" name="Line 58"/>
            <p:cNvSpPr>
              <a:spLocks noChangeShapeType="1"/>
            </p:cNvSpPr>
            <p:nvPr/>
          </p:nvSpPr>
          <p:spPr bwMode="auto">
            <a:xfrm>
              <a:off x="4205" y="503"/>
              <a:ext cx="1" cy="279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0" name="Line 59"/>
            <p:cNvSpPr>
              <a:spLocks noChangeShapeType="1"/>
            </p:cNvSpPr>
            <p:nvPr/>
          </p:nvSpPr>
          <p:spPr bwMode="auto">
            <a:xfrm flipH="1">
              <a:off x="2911" y="782"/>
              <a:ext cx="1294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" name="Line 60"/>
            <p:cNvSpPr>
              <a:spLocks noChangeShapeType="1"/>
            </p:cNvSpPr>
            <p:nvPr/>
          </p:nvSpPr>
          <p:spPr bwMode="auto">
            <a:xfrm rot="10800000" flipH="1">
              <a:off x="2911" y="503"/>
              <a:ext cx="1" cy="279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2" name="AutoShape 61"/>
            <p:cNvSpPr>
              <a:spLocks/>
            </p:cNvSpPr>
            <p:nvPr/>
          </p:nvSpPr>
          <p:spPr bwMode="auto">
            <a:xfrm>
              <a:off x="1550" y="0"/>
              <a:ext cx="1959" cy="323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  <a:moveTo>
                    <a:pt x="0" y="0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3" name="Rectangle 62"/>
            <p:cNvSpPr>
              <a:spLocks/>
            </p:cNvSpPr>
            <p:nvPr/>
          </p:nvSpPr>
          <p:spPr bwMode="auto">
            <a:xfrm>
              <a:off x="1586" y="27"/>
              <a:ext cx="1900" cy="24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r>
                <a:rPr lang="en-US" sz="2800" dirty="0">
                  <a:solidFill>
                    <a:srgbClr val="000000"/>
                  </a:solidFill>
                  <a:latin typeface="Arial" charset="0"/>
                  <a:cs typeface="Arial" charset="0"/>
                  <a:sym typeface="Arial" charset="0"/>
                </a:rPr>
                <a:t>Long-term Memory</a:t>
              </a:r>
            </a:p>
          </p:txBody>
        </p:sp>
        <p:sp>
          <p:nvSpPr>
            <p:cNvPr id="64" name="Line 63"/>
            <p:cNvSpPr>
              <a:spLocks noChangeShapeType="1"/>
            </p:cNvSpPr>
            <p:nvPr/>
          </p:nvSpPr>
          <p:spPr bwMode="auto">
            <a:xfrm>
              <a:off x="1550" y="0"/>
              <a:ext cx="1959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5" name="Line 64"/>
            <p:cNvSpPr>
              <a:spLocks noChangeShapeType="1"/>
            </p:cNvSpPr>
            <p:nvPr/>
          </p:nvSpPr>
          <p:spPr bwMode="auto">
            <a:xfrm>
              <a:off x="3509" y="0"/>
              <a:ext cx="1" cy="323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6" name="Line 65"/>
            <p:cNvSpPr>
              <a:spLocks noChangeShapeType="1"/>
            </p:cNvSpPr>
            <p:nvPr/>
          </p:nvSpPr>
          <p:spPr bwMode="auto">
            <a:xfrm flipH="1">
              <a:off x="1550" y="323"/>
              <a:ext cx="1959" cy="1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7" name="Line 66"/>
            <p:cNvSpPr>
              <a:spLocks noChangeShapeType="1"/>
            </p:cNvSpPr>
            <p:nvPr/>
          </p:nvSpPr>
          <p:spPr bwMode="auto">
            <a:xfrm rot="10800000" flipH="1">
              <a:off x="1550" y="0"/>
              <a:ext cx="1" cy="323"/>
            </a:xfrm>
            <a:prstGeom prst="line">
              <a:avLst/>
            </a:prstGeom>
            <a:noFill/>
            <a:ln w="14288" cap="flat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1066800" y="5867400"/>
            <a:ext cx="135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Personal Experiences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2635599" y="6005899"/>
            <a:ext cx="1353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Facts</a:t>
            </a:r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>
            <a:off x="4238878" y="5882697"/>
            <a:ext cx="135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“Muscle”</a:t>
            </a:r>
          </a:p>
          <a:p>
            <a:pPr algn="ctr"/>
            <a:r>
              <a:rPr lang="en-US" dirty="0" smtClean="0"/>
              <a:t>Memory</a:t>
            </a:r>
            <a:endParaRPr lang="en-US" dirty="0"/>
          </a:p>
        </p:txBody>
      </p:sp>
      <p:sp>
        <p:nvSpPr>
          <p:cNvPr id="71" name="TextBox 70"/>
          <p:cNvSpPr txBox="1"/>
          <p:nvPr/>
        </p:nvSpPr>
        <p:spPr>
          <a:xfrm>
            <a:off x="5926362" y="5889448"/>
            <a:ext cx="135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Pavlov’s Dogs</a:t>
            </a:r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7479413" y="5698509"/>
            <a:ext cx="14906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Easier to remember recent/related items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03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Serial Position Effect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asked to remember a list of words: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434" y="2077340"/>
            <a:ext cx="4343400" cy="37070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05000" y="5907061"/>
            <a:ext cx="2770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to long-term memory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96000" y="5907061"/>
            <a:ext cx="2527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Due to working memory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3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Levels of Processing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7498080" cy="1676400"/>
          </a:xfrm>
        </p:spPr>
        <p:txBody>
          <a:bodyPr/>
          <a:lstStyle/>
          <a:p>
            <a:r>
              <a:rPr lang="en-US" dirty="0" smtClean="0"/>
              <a:t>According to this model by </a:t>
            </a:r>
            <a:r>
              <a:rPr lang="en-US" dirty="0" err="1" smtClean="0"/>
              <a:t>Craik</a:t>
            </a:r>
            <a:r>
              <a:rPr lang="en-US" dirty="0" smtClean="0"/>
              <a:t> &amp; Lockhart, items are better remembered if they are deeply encoded.</a:t>
            </a:r>
          </a:p>
          <a:p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 rot="10800000">
            <a:off x="2374173" y="3276600"/>
            <a:ext cx="381000" cy="1295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56703" y="36576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More items remembered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755173" y="3276600"/>
            <a:ext cx="6388827" cy="1826062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Char char="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sz="2400" dirty="0" smtClean="0"/>
              <a:t>Semantic encoding: focus on meaning of words</a:t>
            </a:r>
          </a:p>
          <a:p>
            <a:r>
              <a:rPr lang="en-US" sz="2400" dirty="0" smtClean="0"/>
              <a:t>Acoustic encoding: focus on sound of words</a:t>
            </a:r>
          </a:p>
          <a:p>
            <a:r>
              <a:rPr lang="en-US" sz="2400" dirty="0" smtClean="0"/>
              <a:t>Visual encoding: focus on shape of words</a:t>
            </a:r>
          </a:p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601286" y="4876800"/>
            <a:ext cx="6933114" cy="16764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Char char="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dirty="0" smtClean="0"/>
              <a:t>This is why elaborative rehearsal (thinking about something conceptually) is better than maintenance rehearsal (just repeating it over and over)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72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Encoding Specificity Principle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 smtClean="0"/>
              <a:t>Retrieval cue</a:t>
            </a:r>
            <a:r>
              <a:rPr lang="en-US" dirty="0" smtClean="0"/>
              <a:t>: anything that helps us find information in LTM</a:t>
            </a:r>
          </a:p>
          <a:p>
            <a:pPr lvl="1"/>
            <a:r>
              <a:rPr lang="en-US" dirty="0" smtClean="0"/>
              <a:t>This is why multiple choice (recognition) is easier than essay questions (recall)</a:t>
            </a:r>
          </a:p>
          <a:p>
            <a:r>
              <a:rPr lang="en-US" dirty="0" smtClean="0"/>
              <a:t>According to </a:t>
            </a:r>
            <a:r>
              <a:rPr lang="en-US" dirty="0" err="1" smtClean="0"/>
              <a:t>Endel</a:t>
            </a:r>
            <a:r>
              <a:rPr lang="en-US" dirty="0" smtClean="0"/>
              <a:t> </a:t>
            </a:r>
            <a:r>
              <a:rPr lang="en-US" dirty="0" err="1" smtClean="0"/>
              <a:t>Tulving</a:t>
            </a:r>
            <a:r>
              <a:rPr lang="en-US" dirty="0" smtClean="0"/>
              <a:t>, any stimulus encoded with an experience can be a retrieval cue.</a:t>
            </a:r>
          </a:p>
          <a:p>
            <a:pPr lvl="1"/>
            <a:r>
              <a:rPr lang="en-US" dirty="0" smtClean="0"/>
              <a:t>Context-dependent memory – better memory when external environment is the same during encoding and retrieval</a:t>
            </a:r>
          </a:p>
          <a:p>
            <a:pPr lvl="1"/>
            <a:r>
              <a:rPr lang="en-US" dirty="0" smtClean="0"/>
              <a:t>State-dependent memory – better memory when internal state is the same during encoding and retrieval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66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Hippocampus &amp; Consolidation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7498080" cy="5105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Damage to the medial temporal lobes (as in HM) causes anterograde amnesia – the inability to store new declarative memory</a:t>
            </a:r>
          </a:p>
          <a:p>
            <a:r>
              <a:rPr lang="en-US" dirty="0" smtClean="0"/>
              <a:t>The hippocampus is believed to be important for </a:t>
            </a:r>
            <a:r>
              <a:rPr lang="en-US" i="1" dirty="0" smtClean="0"/>
              <a:t>consolidation</a:t>
            </a:r>
            <a:r>
              <a:rPr lang="en-US" dirty="0" smtClean="0"/>
              <a:t> (transfer from WM to LTM)</a:t>
            </a:r>
          </a:p>
          <a:p>
            <a:r>
              <a:rPr lang="en-US" dirty="0" smtClean="0"/>
              <a:t>Memory storage thought to be in perceptual areas; connections strengthened via consolidation</a:t>
            </a:r>
          </a:p>
          <a:p>
            <a:r>
              <a:rPr lang="en-US" dirty="0" smtClean="0"/>
              <a:t>Reconsolidation occurs after memories are retrieved into working memory</a:t>
            </a:r>
          </a:p>
        </p:txBody>
      </p:sp>
    </p:spTree>
    <p:extLst>
      <p:ext uri="{BB962C8B-B14F-4D97-AF65-F5344CB8AC3E}">
        <p14:creationId xmlns:p14="http://schemas.microsoft.com/office/powerpoint/2010/main" val="326789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Hippocampus also involved in spatial memory:</a:t>
            </a:r>
          </a:p>
          <a:p>
            <a:pPr lvl="1"/>
            <a:r>
              <a:rPr lang="en-US" dirty="0" smtClean="0"/>
              <a:t>Rats with hippocampus lesions impaired at Morris water maze task (rat must find hidden platform in a pool)</a:t>
            </a:r>
          </a:p>
          <a:p>
            <a:pPr lvl="1"/>
            <a:r>
              <a:rPr lang="en-US" dirty="0" smtClean="0"/>
              <a:t>Place cells in the hippocampus fire only at specific locations</a:t>
            </a:r>
          </a:p>
          <a:p>
            <a:pPr lvl="1"/>
            <a:r>
              <a:rPr lang="en-US" dirty="0" smtClean="0"/>
              <a:t>London taxi drivers have larger hippocampi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78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Frontal Lobes &amp; Amygdala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7632192" cy="48006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Frontal lobes are involved in encoding</a:t>
            </a:r>
          </a:p>
          <a:p>
            <a:pPr lvl="1"/>
            <a:r>
              <a:rPr lang="en-US" dirty="0" smtClean="0"/>
              <a:t>Deep encoding = more activity</a:t>
            </a:r>
          </a:p>
          <a:p>
            <a:pPr lvl="1"/>
            <a:r>
              <a:rPr lang="en-US" dirty="0" smtClean="0"/>
              <a:t>More activity when encoding words later remembered vs. later forgotten</a:t>
            </a:r>
          </a:p>
          <a:p>
            <a:r>
              <a:rPr lang="en-US" dirty="0" smtClean="0"/>
              <a:t>Frontal lobes involved in working memory</a:t>
            </a:r>
          </a:p>
          <a:p>
            <a:pPr lvl="1"/>
            <a:r>
              <a:rPr lang="en-US" dirty="0" smtClean="0"/>
              <a:t>Monkeys with frontal lesions have trouble with delayed recall</a:t>
            </a:r>
          </a:p>
          <a:p>
            <a:r>
              <a:rPr lang="en-US" dirty="0" smtClean="0"/>
              <a:t>Fear causes activity in the amygdala – associated with better memory</a:t>
            </a:r>
          </a:p>
          <a:p>
            <a:r>
              <a:rPr lang="en-US" dirty="0" smtClean="0"/>
              <a:t>Flashbulb memory – vivid memories of a particularly emotional event (</a:t>
            </a:r>
            <a:r>
              <a:rPr lang="en-US" dirty="0" err="1" smtClean="0"/>
              <a:t>eg</a:t>
            </a:r>
            <a:r>
              <a:rPr lang="en-US" dirty="0" smtClean="0"/>
              <a:t>. 9/11)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09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Forgetting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295400"/>
            <a:ext cx="7498080" cy="54864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Early theories argued </a:t>
            </a:r>
            <a:r>
              <a:rPr lang="en-US" i="1" dirty="0" smtClean="0"/>
              <a:t>delay</a:t>
            </a:r>
            <a:r>
              <a:rPr lang="en-US" dirty="0" smtClean="0"/>
              <a:t> (time) causes forgetting</a:t>
            </a:r>
          </a:p>
          <a:p>
            <a:pPr lvl="1"/>
            <a:r>
              <a:rPr lang="en-US" dirty="0" err="1" smtClean="0"/>
              <a:t>Ebbinghaus</a:t>
            </a:r>
            <a:r>
              <a:rPr lang="en-US" dirty="0" smtClean="0"/>
              <a:t> learned nonsense syllables: found that forgetting happened quickly in first few days, but soon leveled off.</a:t>
            </a:r>
          </a:p>
          <a:p>
            <a:pPr lvl="1"/>
            <a:r>
              <a:rPr lang="en-US" dirty="0" smtClean="0"/>
              <a:t>Also found “savings” – easier to relearn</a:t>
            </a:r>
          </a:p>
          <a:p>
            <a:r>
              <a:rPr lang="en-US" i="1" dirty="0" smtClean="0"/>
              <a:t>Interference</a:t>
            </a:r>
            <a:r>
              <a:rPr lang="en-US" dirty="0" smtClean="0"/>
              <a:t> from other information now thought to cause forgetting</a:t>
            </a:r>
          </a:p>
          <a:p>
            <a:pPr lvl="1"/>
            <a:r>
              <a:rPr lang="en-US" i="1" dirty="0" smtClean="0"/>
              <a:t>Proactive interference</a:t>
            </a:r>
            <a:r>
              <a:rPr lang="en-US" dirty="0"/>
              <a:t> </a:t>
            </a:r>
            <a:r>
              <a:rPr lang="en-US" dirty="0" smtClean="0"/>
              <a:t>– old information blocks encoding of new information</a:t>
            </a:r>
          </a:p>
          <a:p>
            <a:pPr lvl="1"/>
            <a:r>
              <a:rPr lang="en-US" i="1" dirty="0" smtClean="0"/>
              <a:t>Retroactive interference</a:t>
            </a:r>
            <a:r>
              <a:rPr lang="en-US" dirty="0" smtClean="0"/>
              <a:t> – new information blocks retrieval of old information</a:t>
            </a:r>
          </a:p>
          <a:p>
            <a:r>
              <a:rPr lang="en-US" i="1" dirty="0" smtClean="0"/>
              <a:t>Blocking</a:t>
            </a:r>
            <a:r>
              <a:rPr lang="en-US" dirty="0" smtClean="0"/>
              <a:t> (retrieval difficulties for uncommon items) occurs due to interference from more common items</a:t>
            </a:r>
          </a:p>
          <a:p>
            <a:r>
              <a:rPr lang="en-US" i="1" dirty="0" smtClean="0"/>
              <a:t>Absentmindedness</a:t>
            </a:r>
            <a:r>
              <a:rPr lang="en-US" dirty="0" smtClean="0"/>
              <a:t> is caused by inattention and/or shallow encoding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339678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Attention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Attention is the ability to focus on important or relevant information</a:t>
            </a:r>
          </a:p>
          <a:p>
            <a:r>
              <a:rPr lang="en-US" dirty="0"/>
              <a:t>A</a:t>
            </a:r>
            <a:r>
              <a:rPr lang="en-US" dirty="0" smtClean="0"/>
              <a:t>ttention is a limit resource.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472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Amnesia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Amnesia is a deficit in long-term memory, usually caused by brain injury, disease or psychological trauma</a:t>
            </a:r>
          </a:p>
          <a:p>
            <a:pPr lvl="1"/>
            <a:r>
              <a:rPr lang="en-US" i="1" dirty="0" smtClean="0"/>
              <a:t>Retrograde amnesia</a:t>
            </a:r>
            <a:r>
              <a:rPr lang="en-US" dirty="0" smtClean="0"/>
              <a:t> – cannot retrieve memories from LTM, forget past events</a:t>
            </a:r>
          </a:p>
          <a:p>
            <a:pPr lvl="1"/>
            <a:r>
              <a:rPr lang="en-US" i="1" dirty="0" smtClean="0"/>
              <a:t>Anterograde amnesia</a:t>
            </a:r>
            <a:r>
              <a:rPr lang="en-US" dirty="0" smtClean="0"/>
              <a:t> – cannot consolidate new memories into LTM (like HM)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55751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Distortions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7498080" cy="51816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Memory is reconstructive! We recall details based on consistency, not truth</a:t>
            </a:r>
          </a:p>
          <a:p>
            <a:r>
              <a:rPr lang="en-US" dirty="0" smtClean="0"/>
              <a:t>Source misattribution/amnesia: misidentify or forget where we learned something</a:t>
            </a:r>
          </a:p>
          <a:p>
            <a:pPr lvl="1"/>
            <a:r>
              <a:rPr lang="en-US" dirty="0" smtClean="0"/>
              <a:t>Changes how much we believe it </a:t>
            </a:r>
          </a:p>
          <a:p>
            <a:r>
              <a:rPr lang="en-US" dirty="0" smtClean="0"/>
              <a:t>People’s memories can be changed</a:t>
            </a:r>
          </a:p>
          <a:p>
            <a:pPr lvl="1"/>
            <a:r>
              <a:rPr lang="en-US" dirty="0" smtClean="0"/>
              <a:t>Loftus &amp; Palmer showed people a car crash and got people to add consistent but untrue details by framing the questions</a:t>
            </a:r>
          </a:p>
          <a:p>
            <a:pPr lvl="1"/>
            <a:r>
              <a:rPr lang="en-US" dirty="0" smtClean="0"/>
              <a:t>They even got kids to “remember” false memories by having an older relative suggest it</a:t>
            </a:r>
          </a:p>
          <a:p>
            <a:r>
              <a:rPr lang="en-US" dirty="0" smtClean="0"/>
              <a:t>Confabulation: “honest lying” – remembering untrue details (which are consistent with each other) due to brain injury.</a:t>
            </a:r>
          </a:p>
          <a:p>
            <a:pPr lvl="1"/>
            <a:r>
              <a:rPr lang="en-US" dirty="0" err="1" smtClean="0"/>
              <a:t>Capgras</a:t>
            </a:r>
            <a:r>
              <a:rPr lang="en-US" dirty="0" smtClean="0"/>
              <a:t> syndrome – think family are imposters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39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Chapter 8: Thinking and Intelligence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does the mind represent information?</a:t>
            </a:r>
          </a:p>
          <a:p>
            <a:pPr lvl="1"/>
            <a:r>
              <a:rPr lang="en-US" dirty="0" smtClean="0"/>
              <a:t>Analogical representations</a:t>
            </a:r>
          </a:p>
          <a:p>
            <a:pPr lvl="1"/>
            <a:r>
              <a:rPr lang="en-US" dirty="0" smtClean="0"/>
              <a:t>Symbolic representations.</a:t>
            </a:r>
          </a:p>
        </p:txBody>
      </p:sp>
    </p:spTree>
    <p:extLst>
      <p:ext uri="{BB962C8B-B14F-4D97-AF65-F5344CB8AC3E}">
        <p14:creationId xmlns:p14="http://schemas.microsoft.com/office/powerpoint/2010/main" val="266764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Spreading Activation Model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295399"/>
            <a:ext cx="4648200" cy="5217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096000" y="1447800"/>
            <a:ext cx="2837688" cy="4953000"/>
          </a:xfrm>
        </p:spPr>
        <p:txBody>
          <a:bodyPr/>
          <a:lstStyle/>
          <a:p>
            <a:r>
              <a:rPr lang="en-US" dirty="0" smtClean="0"/>
              <a:t>Concepts arranged as nodes.</a:t>
            </a:r>
          </a:p>
          <a:p>
            <a:endParaRPr lang="en-US" dirty="0" smtClean="0"/>
          </a:p>
          <a:p>
            <a:r>
              <a:rPr lang="en-US" dirty="0" smtClean="0"/>
              <a:t>Activation of one node “spreads” to connected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104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Attribute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organize knowledge?</a:t>
            </a:r>
          </a:p>
          <a:p>
            <a:r>
              <a:rPr lang="en-US" dirty="0" smtClean="0"/>
              <a:t>This model is like taxonomy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667000"/>
            <a:ext cx="6850873" cy="3514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042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Prototypes/</a:t>
            </a:r>
            <a:r>
              <a:rPr lang="en-US" dirty="0" err="1" smtClean="0"/>
              <a:t>Examplars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447800"/>
            <a:ext cx="7924800" cy="4800600"/>
          </a:xfrm>
        </p:spPr>
        <p:txBody>
          <a:bodyPr/>
          <a:lstStyle/>
          <a:p>
            <a:r>
              <a:rPr lang="en-US" dirty="0" smtClean="0"/>
              <a:t>Prototype model</a:t>
            </a:r>
          </a:p>
          <a:p>
            <a:pPr lvl="1"/>
            <a:r>
              <a:rPr lang="en-US" dirty="0" smtClean="0"/>
              <a:t>We have a prototype (best example of category)</a:t>
            </a:r>
          </a:p>
          <a:p>
            <a:pPr lvl="1"/>
            <a:r>
              <a:rPr lang="en-US" dirty="0" smtClean="0"/>
              <a:t>We classify new items based on how much they resemble our prototypes</a:t>
            </a:r>
          </a:p>
          <a:p>
            <a:r>
              <a:rPr lang="en-US" dirty="0" err="1" smtClean="0"/>
              <a:t>Examplar</a:t>
            </a:r>
            <a:r>
              <a:rPr lang="en-US" dirty="0" smtClean="0"/>
              <a:t> model</a:t>
            </a:r>
          </a:p>
          <a:p>
            <a:pPr lvl="1"/>
            <a:r>
              <a:rPr lang="en-US" dirty="0" smtClean="0"/>
              <a:t>All members of category are “</a:t>
            </a:r>
            <a:r>
              <a:rPr lang="en-US" dirty="0" err="1" smtClean="0"/>
              <a:t>examplars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We classify new items based on how much they share in common with </a:t>
            </a:r>
            <a:r>
              <a:rPr lang="en-US" dirty="0" err="1" smtClean="0"/>
              <a:t>examplars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01876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Schemas &amp; 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Schemas are mental frameworks for understanding the world</a:t>
            </a:r>
          </a:p>
          <a:p>
            <a:r>
              <a:rPr lang="en-US" dirty="0" smtClean="0"/>
              <a:t>Scripts are schemas about sequences of events (</a:t>
            </a:r>
            <a:r>
              <a:rPr lang="en-US" dirty="0" err="1" smtClean="0"/>
              <a:t>eg</a:t>
            </a:r>
            <a:r>
              <a:rPr lang="en-US" dirty="0" smtClean="0"/>
              <a:t>. going to the library)</a:t>
            </a:r>
          </a:p>
          <a:p>
            <a:r>
              <a:rPr lang="en-US" dirty="0" smtClean="0"/>
              <a:t>These are useful abstractions, but can lead to stereotyping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28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Deductive/Inductive Reasoning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Deductive reasoning: use logic to determine if something is true given certain premises (always true if premises are correct)</a:t>
            </a:r>
          </a:p>
          <a:p>
            <a:pPr lvl="1"/>
            <a:r>
              <a:rPr lang="en-US" dirty="0" smtClean="0"/>
              <a:t>Cats that purr are happy</a:t>
            </a:r>
          </a:p>
          <a:p>
            <a:pPr lvl="1"/>
            <a:r>
              <a:rPr lang="en-US" dirty="0" smtClean="0"/>
              <a:t>This cat is purring</a:t>
            </a:r>
          </a:p>
          <a:p>
            <a:pPr lvl="1"/>
            <a:r>
              <a:rPr lang="en-US" dirty="0" smtClean="0"/>
              <a:t>Therefore this cat is happy</a:t>
            </a:r>
          </a:p>
          <a:p>
            <a:r>
              <a:rPr lang="en-US" dirty="0" smtClean="0"/>
              <a:t>Inductive reasoning: infer general principles from specific (may not be true)</a:t>
            </a:r>
          </a:p>
          <a:p>
            <a:pPr lvl="1"/>
            <a:r>
              <a:rPr lang="en-US" dirty="0" smtClean="0"/>
              <a:t>These three cats are purring and happy</a:t>
            </a:r>
          </a:p>
          <a:p>
            <a:pPr lvl="1"/>
            <a:r>
              <a:rPr lang="en-US" dirty="0" smtClean="0"/>
              <a:t>Infer: Happy cats purr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45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7632192" cy="4800600"/>
          </a:xfrm>
        </p:spPr>
        <p:txBody>
          <a:bodyPr/>
          <a:lstStyle/>
          <a:p>
            <a:r>
              <a:rPr lang="en-US" dirty="0" smtClean="0"/>
              <a:t>Heuristics – mental shortcuts for decision making (save time/effort, but less accuracy)</a:t>
            </a:r>
          </a:p>
          <a:p>
            <a:pPr lvl="1"/>
            <a:r>
              <a:rPr lang="en-US" dirty="0" smtClean="0"/>
              <a:t>Availability heuristic – judging how common something is based on how easy it is to recall</a:t>
            </a:r>
          </a:p>
          <a:p>
            <a:pPr lvl="1"/>
            <a:r>
              <a:rPr lang="en-US" dirty="0" smtClean="0"/>
              <a:t>Representativeness heuristic – categorizing based on similarity to prototypes</a:t>
            </a:r>
          </a:p>
          <a:p>
            <a:pPr lvl="1"/>
            <a:r>
              <a:rPr lang="en-US" dirty="0" smtClean="0"/>
              <a:t>This can lead to ignoring the base-rate (how common something 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841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Prospect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Developed by </a:t>
            </a:r>
            <a:r>
              <a:rPr lang="en-US" dirty="0" err="1" smtClean="0"/>
              <a:t>Kahneman</a:t>
            </a:r>
            <a:r>
              <a:rPr lang="en-US" dirty="0" smtClean="0"/>
              <a:t> &amp; </a:t>
            </a:r>
            <a:r>
              <a:rPr lang="en-US" dirty="0" err="1" smtClean="0"/>
              <a:t>Tversky</a:t>
            </a:r>
            <a:endParaRPr lang="en-US" dirty="0" smtClean="0"/>
          </a:p>
          <a:p>
            <a:r>
              <a:rPr lang="en-US" dirty="0" smtClean="0"/>
              <a:t>Describes how people make choices in probabilistic situations</a:t>
            </a:r>
          </a:p>
          <a:p>
            <a:r>
              <a:rPr lang="en-US" dirty="0" smtClean="0"/>
              <a:t>Evaluation of loss/gain dependent on some reference point</a:t>
            </a:r>
          </a:p>
          <a:p>
            <a:pPr lvl="1"/>
            <a:r>
              <a:rPr lang="en-US" dirty="0" smtClean="0"/>
              <a:t>Bill Gates would take a $1M coin flip bet</a:t>
            </a:r>
          </a:p>
          <a:p>
            <a:r>
              <a:rPr lang="en-US" dirty="0" smtClean="0"/>
              <a:t>People are loss-adverse </a:t>
            </a:r>
          </a:p>
          <a:p>
            <a:r>
              <a:rPr lang="en-US" dirty="0" smtClean="0"/>
              <a:t>Also applies to emotions!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838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Attention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Attention is the ability to focus on important or relevant information</a:t>
            </a:r>
          </a:p>
          <a:p>
            <a:r>
              <a:rPr lang="en-US" dirty="0"/>
              <a:t>A</a:t>
            </a:r>
            <a:r>
              <a:rPr lang="en-US" dirty="0" smtClean="0"/>
              <a:t>ttention is a limit resource.</a:t>
            </a:r>
          </a:p>
          <a:p>
            <a:endParaRPr lang="en-US" dirty="0" smtClean="0"/>
          </a:p>
        </p:txBody>
      </p:sp>
      <p:pic>
        <p:nvPicPr>
          <p:cNvPr id="5" name="Change Blindness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4600" y="3124200"/>
            <a:ext cx="4495800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67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Solving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Insight – sudden realization of solution</a:t>
            </a:r>
          </a:p>
          <a:p>
            <a:r>
              <a:rPr lang="en-US" dirty="0" smtClean="0"/>
              <a:t>Functional fixedness – the idea that something has only a particular function</a:t>
            </a:r>
          </a:p>
          <a:p>
            <a:r>
              <a:rPr lang="en-US" dirty="0" smtClean="0"/>
              <a:t>Mental sets – previously successful strategy that may block new thinking</a:t>
            </a:r>
          </a:p>
          <a:p>
            <a:r>
              <a:rPr lang="en-US" dirty="0" smtClean="0"/>
              <a:t>Some common strategies: </a:t>
            </a:r>
            <a:r>
              <a:rPr lang="en-US" dirty="0" err="1" smtClean="0"/>
              <a:t>subgoals</a:t>
            </a:r>
            <a:r>
              <a:rPr lang="en-US" dirty="0" smtClean="0"/>
              <a:t>, working backwards, using an analogy…</a:t>
            </a:r>
          </a:p>
          <a:p>
            <a:r>
              <a:rPr lang="en-US" dirty="0" smtClean="0"/>
              <a:t>Paradox of choice – having more options makes people less happy (more effort spent in choosing)</a:t>
            </a:r>
          </a:p>
          <a:p>
            <a:pPr lvl="1"/>
            <a:r>
              <a:rPr lang="en-US" i="1" dirty="0" err="1" smtClean="0"/>
              <a:t>Satisficers</a:t>
            </a:r>
            <a:r>
              <a:rPr lang="en-US" i="1" dirty="0" smtClean="0"/>
              <a:t> and </a:t>
            </a:r>
            <a:r>
              <a:rPr lang="en-US" i="1" dirty="0" err="1" smtClean="0"/>
              <a:t>maximizers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44612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Attention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Attention is the ability to focus on important or relevant information</a:t>
            </a:r>
          </a:p>
          <a:p>
            <a:r>
              <a:rPr lang="en-US" dirty="0"/>
              <a:t>A</a:t>
            </a:r>
            <a:r>
              <a:rPr lang="en-US" dirty="0" smtClean="0"/>
              <a:t>ttention is a limit resource.</a:t>
            </a:r>
          </a:p>
          <a:p>
            <a:r>
              <a:rPr lang="en-US" dirty="0" smtClean="0"/>
              <a:t>Change blindness: we are often blind to large changes in the environment because we cannot attend to all of the visual information that is available.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5325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Attention – Visual Search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371600"/>
            <a:ext cx="4762500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435608" y="5943600"/>
            <a:ext cx="7498080" cy="609600"/>
          </a:xfrm>
        </p:spPr>
        <p:txBody>
          <a:bodyPr>
            <a:normAutofit/>
          </a:bodyPr>
          <a:lstStyle/>
          <a:p>
            <a:pPr marL="82296" indent="0" algn="ctr">
              <a:buNone/>
            </a:pPr>
            <a:r>
              <a:rPr lang="en-US" dirty="0" smtClean="0"/>
              <a:t>How many ‘O’s are in this picture?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293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Attention – Visual Search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435608" y="5943600"/>
            <a:ext cx="7498080" cy="609600"/>
          </a:xfrm>
        </p:spPr>
        <p:txBody>
          <a:bodyPr>
            <a:normAutofit/>
          </a:bodyPr>
          <a:lstStyle/>
          <a:p>
            <a:pPr marL="82296" indent="0" algn="ctr">
              <a:buNone/>
            </a:pPr>
            <a:r>
              <a:rPr lang="en-US" dirty="0" smtClean="0"/>
              <a:t>How many red ‘X’s are in this picture?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219200"/>
            <a:ext cx="4762500" cy="4762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423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</a:rPr>
              <a:t>P</a:t>
            </a:r>
            <a:r>
              <a:rPr lang="en-US" dirty="0" smtClean="0">
                <a:effectLst/>
              </a:rPr>
              <a:t>arallel </a:t>
            </a:r>
            <a:r>
              <a:rPr lang="en-US" dirty="0">
                <a:effectLst/>
              </a:rPr>
              <a:t>vs. serial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Parallel processing: features like color, shape, orientation and motion “pop out” – it is easy to find targets when relying on one feature.</a:t>
            </a:r>
          </a:p>
          <a:p>
            <a:r>
              <a:rPr lang="en-US" dirty="0" smtClean="0"/>
              <a:t>When we need to use attention to </a:t>
            </a:r>
            <a:r>
              <a:rPr lang="en-US" dirty="0"/>
              <a:t>s</a:t>
            </a:r>
            <a:r>
              <a:rPr lang="en-US" dirty="0" smtClean="0"/>
              <a:t>earch </a:t>
            </a:r>
            <a:r>
              <a:rPr lang="en-US" dirty="0"/>
              <a:t>for two features , </a:t>
            </a:r>
            <a:r>
              <a:rPr lang="en-US" dirty="0" smtClean="0"/>
              <a:t>we process information more slowly,  serially (one at a time) and with more effort.</a:t>
            </a:r>
          </a:p>
        </p:txBody>
      </p:sp>
    </p:spTree>
    <p:extLst>
      <p:ext uri="{BB962C8B-B14F-4D97-AF65-F5344CB8AC3E}">
        <p14:creationId xmlns:p14="http://schemas.microsoft.com/office/powerpoint/2010/main" val="295380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96646" indent="-514350">
              <a:buAutoNum type="arabicParenR"/>
            </a:pPr>
            <a:endParaRPr lang="en-US" sz="2800" dirty="0" smtClean="0"/>
          </a:p>
          <a:p>
            <a:pPr marL="596646" indent="-514350">
              <a:buAutoNum type="arabicParenR"/>
            </a:pPr>
            <a:r>
              <a:rPr lang="en-US" sz="2800" i="1" dirty="0" smtClean="0"/>
              <a:t>Encoding</a:t>
            </a:r>
            <a:r>
              <a:rPr lang="en-US" sz="2800" dirty="0" smtClean="0"/>
              <a:t> – processing of information so it can be stored</a:t>
            </a:r>
          </a:p>
          <a:p>
            <a:pPr marL="596646" indent="-514350">
              <a:buAutoNum type="arabicParenR"/>
            </a:pPr>
            <a:endParaRPr lang="en-US" sz="2800" dirty="0" smtClean="0"/>
          </a:p>
          <a:p>
            <a:pPr marL="596646" indent="-514350">
              <a:buAutoNum type="arabicParenR"/>
            </a:pPr>
            <a:r>
              <a:rPr lang="en-US" sz="2800" i="1" dirty="0" smtClean="0"/>
              <a:t>Storage</a:t>
            </a:r>
            <a:r>
              <a:rPr lang="en-US" sz="2800" dirty="0" smtClean="0"/>
              <a:t> – retention of encoded representations over time</a:t>
            </a:r>
          </a:p>
          <a:p>
            <a:pPr marL="596646" indent="-514350">
              <a:buAutoNum type="arabicParenR"/>
            </a:pPr>
            <a:endParaRPr lang="en-US" sz="2800" dirty="0" smtClean="0"/>
          </a:p>
          <a:p>
            <a:pPr marL="596646" indent="-514350">
              <a:buAutoNum type="arabicParenR"/>
            </a:pPr>
            <a:r>
              <a:rPr lang="en-US" sz="2800" i="1" dirty="0" smtClean="0"/>
              <a:t>Retrieval</a:t>
            </a:r>
            <a:r>
              <a:rPr lang="en-US" sz="2800" dirty="0" smtClean="0"/>
              <a:t> – recalling stored information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586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Modal Memory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Proposed by Atkinson </a:t>
            </a:r>
            <a:r>
              <a:rPr lang="en-US" dirty="0"/>
              <a:t>&amp; </a:t>
            </a:r>
            <a:r>
              <a:rPr lang="en-US" dirty="0" err="1"/>
              <a:t>Shiffrin</a:t>
            </a:r>
            <a:r>
              <a:rPr lang="en-US" dirty="0"/>
              <a:t> (1968)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000878937"/>
              </p:ext>
            </p:extLst>
          </p:nvPr>
        </p:nvGraphicFramePr>
        <p:xfrm>
          <a:off x="1447800" y="2209800"/>
          <a:ext cx="7239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124200" y="4622343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Attention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47800" y="2775466"/>
            <a:ext cx="1475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Sensory Input</a:t>
            </a:r>
            <a:endParaRPr lang="en-US" dirty="0"/>
          </a:p>
        </p:txBody>
      </p:sp>
      <p:sp>
        <p:nvSpPr>
          <p:cNvPr id="7" name="Down Arrow 6"/>
          <p:cNvSpPr/>
          <p:nvPr/>
        </p:nvSpPr>
        <p:spPr>
          <a:xfrm>
            <a:off x="2014191" y="3181118"/>
            <a:ext cx="342750" cy="628882"/>
          </a:xfrm>
          <a:prstGeom prst="down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19800" y="3625334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Encoding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495800" y="2811786"/>
            <a:ext cx="1087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Rehearsal</a:t>
            </a:r>
            <a:endParaRPr lang="en-US" dirty="0"/>
          </a:p>
        </p:txBody>
      </p:sp>
      <p:sp>
        <p:nvSpPr>
          <p:cNvPr id="10" name="Curved Right Arrow 9"/>
          <p:cNvSpPr/>
          <p:nvPr/>
        </p:nvSpPr>
        <p:spPr>
          <a:xfrm>
            <a:off x="3885844" y="2960132"/>
            <a:ext cx="533756" cy="1034534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urved Up Arrow 10"/>
          <p:cNvSpPr/>
          <p:nvPr/>
        </p:nvSpPr>
        <p:spPr>
          <a:xfrm rot="15691316">
            <a:off x="5405905" y="3142725"/>
            <a:ext cx="1028596" cy="47668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urved Down Arrow 12"/>
          <p:cNvSpPr/>
          <p:nvPr/>
        </p:nvSpPr>
        <p:spPr>
          <a:xfrm rot="10800000">
            <a:off x="5410199" y="4728179"/>
            <a:ext cx="2514600" cy="526991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324600" y="5410200"/>
            <a:ext cx="1011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Retrieval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44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926</TotalTime>
  <Words>1325</Words>
  <Application>Microsoft Office PowerPoint</Application>
  <PresentationFormat>On-screen Show (4:3)</PresentationFormat>
  <Paragraphs>194</Paragraphs>
  <Slides>30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Solstice</vt:lpstr>
      <vt:lpstr>PSY100</vt:lpstr>
      <vt:lpstr>Attention</vt:lpstr>
      <vt:lpstr>Attention</vt:lpstr>
      <vt:lpstr>Attention</vt:lpstr>
      <vt:lpstr>Attention – Visual Search</vt:lpstr>
      <vt:lpstr>Attention – Visual Search</vt:lpstr>
      <vt:lpstr>Parallel vs. serial processing</vt:lpstr>
      <vt:lpstr>Memory Processes</vt:lpstr>
      <vt:lpstr>Modal Memory Model</vt:lpstr>
      <vt:lpstr>Sensory Memory</vt:lpstr>
      <vt:lpstr>Short-Term Memory (Working Memory)</vt:lpstr>
      <vt:lpstr>Long-Term Memory (LTM)</vt:lpstr>
      <vt:lpstr>Serial Position Effect</vt:lpstr>
      <vt:lpstr>Levels of Processing Model</vt:lpstr>
      <vt:lpstr>Encoding Specificity Principle</vt:lpstr>
      <vt:lpstr>Hippocampus &amp; Consolidation</vt:lpstr>
      <vt:lpstr>Spatial Memory</vt:lpstr>
      <vt:lpstr>Frontal Lobes &amp; Amygdala</vt:lpstr>
      <vt:lpstr>Forgetting</vt:lpstr>
      <vt:lpstr>Amnesia</vt:lpstr>
      <vt:lpstr>Memory Distortions</vt:lpstr>
      <vt:lpstr>Chapter 8: Thinking and Intelligence</vt:lpstr>
      <vt:lpstr>Spreading Activation Model</vt:lpstr>
      <vt:lpstr>Defining Attribute Model</vt:lpstr>
      <vt:lpstr>Prototypes/Examplars</vt:lpstr>
      <vt:lpstr>Schemas &amp; Scripts</vt:lpstr>
      <vt:lpstr>Deductive/Inductive Reasoning</vt:lpstr>
      <vt:lpstr>Heuristics</vt:lpstr>
      <vt:lpstr>Prospect Theory</vt:lpstr>
      <vt:lpstr>Problem Solving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Lok-Kin</dc:creator>
  <cp:lastModifiedBy>Jonathan</cp:lastModifiedBy>
  <cp:revision>45</cp:revision>
  <dcterms:created xsi:type="dcterms:W3CDTF">2012-03-12T18:40:28Z</dcterms:created>
  <dcterms:modified xsi:type="dcterms:W3CDTF">2012-06-01T19:42:38Z</dcterms:modified>
</cp:coreProperties>
</file>

<file path=docProps/thumbnail.jpeg>
</file>